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4B2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4" autoAdjust="0"/>
  </p:normalViewPr>
  <p:slideViewPr>
    <p:cSldViewPr>
      <p:cViewPr varScale="1">
        <p:scale>
          <a:sx n="71" d="100"/>
          <a:sy n="71" d="100"/>
        </p:scale>
        <p:origin x="-105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24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EA3BB-B08A-4AF3-897E-7BD4A678F210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8E349-F658-4BB4-A385-198F0FEA10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EA3BB-B08A-4AF3-897E-7BD4A678F210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8E349-F658-4BB4-A385-198F0FEA10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EA3BB-B08A-4AF3-897E-7BD4A678F210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8E349-F658-4BB4-A385-198F0FEA10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EA3BB-B08A-4AF3-897E-7BD4A678F210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8E349-F658-4BB4-A385-198F0FEA10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EA3BB-B08A-4AF3-897E-7BD4A678F210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8E349-F658-4BB4-A385-198F0FEA10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EA3BB-B08A-4AF3-897E-7BD4A678F210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8E349-F658-4BB4-A385-198F0FEA10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EA3BB-B08A-4AF3-897E-7BD4A678F210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8E349-F658-4BB4-A385-198F0FEA10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EA3BB-B08A-4AF3-897E-7BD4A678F210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8E349-F658-4BB4-A385-198F0FEA10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EA3BB-B08A-4AF3-897E-7BD4A678F210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8E349-F658-4BB4-A385-198F0FEA10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EA3BB-B08A-4AF3-897E-7BD4A678F210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8E349-F658-4BB4-A385-198F0FEA10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EA3BB-B08A-4AF3-897E-7BD4A678F210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8E349-F658-4BB4-A385-198F0FEA10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EA3BB-B08A-4AF3-897E-7BD4A678F210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8E349-F658-4BB4-A385-198F0FEA10E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>
                <a:solidFill>
                  <a:srgbClr val="FF0000"/>
                </a:solidFill>
              </a:rPr>
              <a:t>Многопризнаковая</a:t>
            </a:r>
            <a:r>
              <a:rPr lang="ru-RU" dirty="0" smtClean="0">
                <a:solidFill>
                  <a:srgbClr val="FF0000"/>
                </a:solidFill>
              </a:rPr>
              <a:t> классификация Мадагаскара и Самоа.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11 «А» класс </a:t>
            </a:r>
            <a:r>
              <a:rPr lang="ru-RU" dirty="0" err="1" smtClean="0"/>
              <a:t>Бобарико</a:t>
            </a:r>
            <a:r>
              <a:rPr lang="ru-RU" dirty="0" smtClean="0"/>
              <a:t> Дмитрий 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0">
              <a:schemeClr val="accent2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Comic Sans MS" pitchFamily="66" charset="0"/>
              </a:rPr>
              <a:t>Герб и вид из космоса</a:t>
            </a:r>
            <a:endParaRPr lang="ru-RU" dirty="0">
              <a:solidFill>
                <a:schemeClr val="tx2">
                  <a:lumMod val="40000"/>
                  <a:lumOff val="6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6" name="Содержимое 5" descr="312px-Satellite_image_of_Madagascar_in_September_200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643570" y="1244163"/>
            <a:ext cx="2928958" cy="5613837"/>
          </a:xfrm>
        </p:spPr>
      </p:pic>
      <p:pic>
        <p:nvPicPr>
          <p:cNvPr id="6147" name="Picture 3" descr="D:\Мадагаскар\300px-Coat_of_arms_of_Madagascar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1500174"/>
            <a:ext cx="2857500" cy="2857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0">
              <a:schemeClr val="tx2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Экономика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2000" dirty="0"/>
              <a:t>Экономика Мадагаскара в целом рассматривается как развивающаяся, по данным МВФ ВВП страны в 2007 </a:t>
            </a:r>
            <a:r>
              <a:rPr lang="ru-RU" sz="2000" dirty="0" smtClean="0"/>
              <a:t>году составило </a:t>
            </a:r>
            <a:r>
              <a:rPr lang="ru-RU" sz="2000" dirty="0"/>
              <a:t>18 120 миллионов </a:t>
            </a:r>
            <a:r>
              <a:rPr lang="ru-RU" sz="2000" dirty="0" smtClean="0"/>
              <a:t>долларов, </a:t>
            </a:r>
            <a:r>
              <a:rPr lang="ru-RU" sz="2000" dirty="0"/>
              <a:t>а по версии Всемирного банка 16 821 миллионов долларов, таким образом ставя республику в мировом рейтинге на 116-ое и 115-ое места соответственно по данным МВФ, и 124 место по данным книги фактов </a:t>
            </a:r>
            <a:r>
              <a:rPr lang="ru-RU" sz="2000" dirty="0" smtClean="0"/>
              <a:t>ЦРУ. </a:t>
            </a:r>
            <a:r>
              <a:rPr lang="ru-RU" sz="2000" dirty="0"/>
              <a:t>Доход на душу населения в 2007 году составил, по данным тех же финансовых институтов, 1 068 долларов (157 место в мире) и 878 долларов (161 место).</a:t>
            </a:r>
          </a:p>
          <a:p>
            <a:r>
              <a:rPr lang="ru-RU" sz="2000" dirty="0"/>
              <a:t>Основными отраслями экономики Мадагаскара являются сельское хозяйство, рыболовство и </a:t>
            </a:r>
            <a:r>
              <a:rPr lang="ru-RU" sz="2000" dirty="0" smtClean="0"/>
              <a:t>выращивание пряностей</a:t>
            </a:r>
            <a:r>
              <a:rPr lang="ru-RU" sz="2000" dirty="0"/>
              <a:t> и специй на экспорт. Основными продуктами экспорта являются кофе, ваниль (Мадагаскар является крупнейшим производителем в мире), порошок какао, сахарный тростник, рис, тапиока, бобовые, бананы </a:t>
            </a:r>
            <a:r>
              <a:rPr lang="ru-RU" sz="2000" dirty="0" smtClean="0"/>
              <a:t>и арахис</a:t>
            </a:r>
            <a:r>
              <a:rPr lang="ru-RU" sz="2000" dirty="0"/>
              <a:t>. Известен казус: когда компания Кока-Кола перешла с натуральной ванили на синтетическую, это ощутимо ударило по экономике </a:t>
            </a:r>
            <a:r>
              <a:rPr lang="ru-RU" sz="2000" dirty="0" smtClean="0"/>
              <a:t>республики.</a:t>
            </a:r>
            <a:endParaRPr lang="ru-RU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0">
              <a:schemeClr val="tx2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6000" dirty="0" smtClean="0"/>
              <a:t>Структурные реформы в экономической отрасли начались в 80-х годах прошлого столетья, в основном под давлением зарубежных финансовых институтов, в особенности Всемирного банка. Была проведена приватизационная программа (88-93 </a:t>
            </a:r>
            <a:r>
              <a:rPr lang="ru-RU" sz="6000" dirty="0" err="1" smtClean="0"/>
              <a:t>гг</a:t>
            </a:r>
            <a:r>
              <a:rPr lang="ru-RU" sz="6000" dirty="0" smtClean="0"/>
              <a:t>), введена зона свободной торговли, однако за незначительным подъёмом в конце 80-х последовал период стагнации 91-96 гг. Вторичная волна приватизации вновь подстегнула экономику в 1996—2001, но в целом уровень жизни по стране не повышался, особенно вне городов. Политический кризис 2002 года, связанный с противостоянием сторонников </a:t>
            </a:r>
            <a:r>
              <a:rPr lang="ru-RU" sz="6000" dirty="0" err="1" smtClean="0"/>
              <a:t>Дидье</a:t>
            </a:r>
            <a:r>
              <a:rPr lang="ru-RU" sz="6000" dirty="0" smtClean="0"/>
              <a:t> </a:t>
            </a:r>
            <a:r>
              <a:rPr lang="ru-RU" sz="6000" dirty="0" err="1" smtClean="0"/>
              <a:t>Рацирака</a:t>
            </a:r>
            <a:r>
              <a:rPr lang="ru-RU" sz="6000" dirty="0" smtClean="0"/>
              <a:t> и новым президентом Марком </a:t>
            </a:r>
            <a:r>
              <a:rPr lang="ru-RU" sz="6000" dirty="0" err="1" smtClean="0"/>
              <a:t>Равалуманана</a:t>
            </a:r>
            <a:r>
              <a:rPr lang="ru-RU" sz="6000" dirty="0" smtClean="0"/>
              <a:t>, сильно ударил по экономике страны, снизив ВВП за 2002 год на 12,7 %. Период 2002—2005 гг. обозначился как время борьбы с инфляцией, и постепенного наращивания ВВП, не в последнюю очередь благодаря зарубежным вливанием иностранных государств и финансовых институтов.</a:t>
            </a:r>
          </a:p>
          <a:p>
            <a:r>
              <a:rPr lang="ru-RU" sz="6000" dirty="0" smtClean="0"/>
              <a:t>Основными источниками роста экономики на данный момент являются туризм, экспорт текстильной и лёгкой промышленности, экспорт продуктов сельского хозяйства и экспорт полезных ископаемых. Благодаря уникальной фауне острова, </a:t>
            </a:r>
            <a:r>
              <a:rPr lang="ru-RU" sz="6000" dirty="0" err="1" smtClean="0"/>
              <a:t>био-туризм</a:t>
            </a:r>
            <a:r>
              <a:rPr lang="ru-RU" sz="6000" dirty="0" smtClean="0"/>
              <a:t> привлекает всё большее количество людей из разных уголков планеты. Примерно 80 % всей флоры и фауны острова являются эндемиками, и 5 % от общей количества видового разнообразия планеты проживают на Мадагаскаре. Зоны свободной торговли, расположенные около Антананариву и </a:t>
            </a:r>
            <a:r>
              <a:rPr lang="ru-RU" sz="6000" dirty="0" err="1" smtClean="0"/>
              <a:t>Анцирабе</a:t>
            </a:r>
            <a:r>
              <a:rPr lang="ru-RU" sz="6000" dirty="0" smtClean="0"/>
              <a:t>, имеют своей целью торговлю с США и Европой. В качестве природных ископаемых, в основном добывают каменный уголь, ильменит и никель на экспорт. На юге республики обнаружены два крупных нефтяных месторождения.</a:t>
            </a:r>
          </a:p>
          <a:p>
            <a:r>
              <a:rPr lang="ru-RU" sz="6000" dirty="0" smtClean="0"/>
              <a:t>Мадагаскар и Мавритания являются последними странами мира, не использующими десятичную валюту. </a:t>
            </a:r>
            <a:r>
              <a:rPr lang="ru-RU" sz="6000" dirty="0" err="1" smtClean="0"/>
              <a:t>Мадагаскарские</a:t>
            </a:r>
            <a:r>
              <a:rPr lang="ru-RU" sz="6000" dirty="0" smtClean="0"/>
              <a:t> </a:t>
            </a:r>
            <a:r>
              <a:rPr lang="ru-RU" sz="6000" dirty="0" err="1" smtClean="0"/>
              <a:t>ариари</a:t>
            </a:r>
            <a:r>
              <a:rPr lang="ru-RU" sz="6000" dirty="0" smtClean="0"/>
              <a:t> равняются пяти </a:t>
            </a:r>
            <a:r>
              <a:rPr lang="ru-RU" sz="6000" dirty="0" err="1" smtClean="0"/>
              <a:t>ираймбиланьям</a:t>
            </a:r>
            <a:r>
              <a:rPr lang="ru-RU" sz="6000" dirty="0" smtClean="0"/>
              <a:t>.</a:t>
            </a:r>
          </a:p>
          <a:p>
            <a:r>
              <a:rPr lang="ru-RU" sz="6000" dirty="0" smtClean="0"/>
              <a:t>Входит в международную организацию стран АКТ.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madagascar_2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contrast="19000"/>
          </a:blip>
          <a:stretch>
            <a:fillRect/>
          </a:stretch>
        </p:blipFill>
        <p:spPr>
          <a:xfrm>
            <a:off x="-1" y="0"/>
            <a:ext cx="9144001" cy="6858000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428604"/>
          <a:ext cx="8229600" cy="5381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83234">
                <a:tc>
                  <a:txBody>
                    <a:bodyPr/>
                    <a:lstStyle/>
                    <a:p>
                      <a:r>
                        <a:rPr lang="ru-RU" dirty="0" smtClean="0"/>
                        <a:t>Страны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Мадагаскар         Ранг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Самоа                  Ранг</a:t>
                      </a:r>
                      <a:endParaRPr lang="ru-RU" dirty="0"/>
                    </a:p>
                  </a:txBody>
                  <a:tcPr/>
                </a:tc>
              </a:tr>
              <a:tr h="399304"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1068</a:t>
                      </a:r>
                      <a:r>
                        <a:rPr lang="ru-RU" dirty="0" smtClean="0"/>
                        <a:t>                           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5735</a:t>
                      </a:r>
                      <a:r>
                        <a:rPr lang="ru-RU" dirty="0" smtClean="0"/>
                        <a:t>                         3</a:t>
                      </a:r>
                      <a:endParaRPr lang="ru-RU" dirty="0"/>
                    </a:p>
                  </a:txBody>
                  <a:tcPr/>
                </a:tc>
              </a:tr>
              <a:tr h="383234">
                <a:tc>
                  <a:txBody>
                    <a:bodyPr/>
                    <a:lstStyle/>
                    <a:p>
                      <a:r>
                        <a:rPr lang="ru-RU" dirty="0" smtClean="0"/>
                        <a:t>2.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</a:t>
                      </a:r>
                      <a:r>
                        <a:rPr lang="ru-RU" dirty="0" smtClean="0"/>
                        <a:t>                               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r>
                        <a:rPr lang="ru-RU" dirty="0" smtClean="0"/>
                        <a:t>                             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383234">
                <a:tc>
                  <a:txBody>
                    <a:bodyPr/>
                    <a:lstStyle/>
                    <a:p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</a:t>
                      </a:r>
                      <a:r>
                        <a:rPr lang="ru-RU" dirty="0" smtClean="0"/>
                        <a:t>                               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</a:t>
                      </a:r>
                      <a:r>
                        <a:rPr lang="ru-RU" dirty="0" smtClean="0"/>
                        <a:t>                              2</a:t>
                      </a:r>
                      <a:endParaRPr lang="ru-RU" dirty="0"/>
                    </a:p>
                  </a:txBody>
                  <a:tcPr/>
                </a:tc>
              </a:tr>
              <a:tr h="383234">
                <a:tc>
                  <a:txBody>
                    <a:bodyPr/>
                    <a:lstStyle/>
                    <a:p>
                      <a:r>
                        <a:rPr lang="ru-RU" dirty="0" smtClean="0"/>
                        <a:t>4.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56</a:t>
                      </a:r>
                      <a:r>
                        <a:rPr lang="ru-RU" dirty="0" smtClean="0"/>
                        <a:t>                              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63</a:t>
                      </a:r>
                      <a:r>
                        <a:rPr lang="ru-RU" dirty="0" smtClean="0"/>
                        <a:t>                              1</a:t>
                      </a:r>
                      <a:endParaRPr lang="ru-RU" dirty="0"/>
                    </a:p>
                  </a:txBody>
                  <a:tcPr/>
                </a:tc>
              </a:tr>
              <a:tr h="383234">
                <a:tc>
                  <a:txBody>
                    <a:bodyPr/>
                    <a:lstStyle/>
                    <a:p>
                      <a:r>
                        <a:rPr lang="ru-RU" dirty="0" smtClean="0"/>
                        <a:t>5.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r>
                        <a:rPr lang="ru-RU" dirty="0" smtClean="0"/>
                        <a:t>                               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</a:t>
                      </a:r>
                      <a:r>
                        <a:rPr lang="ru-RU" dirty="0" smtClean="0"/>
                        <a:t>                              3</a:t>
                      </a:r>
                      <a:endParaRPr lang="ru-RU" dirty="0"/>
                    </a:p>
                  </a:txBody>
                  <a:tcPr/>
                </a:tc>
              </a:tr>
              <a:tr h="383234">
                <a:tc>
                  <a:txBody>
                    <a:bodyPr/>
                    <a:lstStyle/>
                    <a:p>
                      <a:r>
                        <a:rPr lang="ru-RU" dirty="0" smtClean="0"/>
                        <a:t>6.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61</a:t>
                      </a:r>
                      <a:r>
                        <a:rPr lang="ru-RU" dirty="0" smtClean="0"/>
                        <a:t>                               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71</a:t>
                      </a:r>
                      <a:r>
                        <a:rPr lang="ru-RU" dirty="0" smtClean="0"/>
                        <a:t>                              3</a:t>
                      </a:r>
                      <a:endParaRPr lang="ru-RU" dirty="0"/>
                    </a:p>
                  </a:txBody>
                  <a:tcPr/>
                </a:tc>
              </a:tr>
              <a:tr h="383234">
                <a:tc>
                  <a:txBody>
                    <a:bodyPr/>
                    <a:lstStyle/>
                    <a:p>
                      <a:r>
                        <a:rPr lang="ru-RU" dirty="0" smtClean="0"/>
                        <a:t>7.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65</a:t>
                      </a:r>
                      <a:r>
                        <a:rPr lang="ru-RU" dirty="0" smtClean="0"/>
                        <a:t>                               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77</a:t>
                      </a:r>
                      <a:r>
                        <a:rPr lang="ru-RU" dirty="0" smtClean="0"/>
                        <a:t>                               3</a:t>
                      </a:r>
                      <a:endParaRPr lang="ru-RU" dirty="0"/>
                    </a:p>
                  </a:txBody>
                  <a:tcPr/>
                </a:tc>
              </a:tr>
              <a:tr h="383234">
                <a:tc>
                  <a:txBody>
                    <a:bodyPr/>
                    <a:lstStyle/>
                    <a:p>
                      <a:r>
                        <a:rPr lang="ru-RU" dirty="0" smtClean="0"/>
                        <a:t>8.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38.14</a:t>
                      </a:r>
                      <a:r>
                        <a:rPr lang="ru-RU" dirty="0" smtClean="0"/>
                        <a:t>                          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15.69</a:t>
                      </a:r>
                      <a:r>
                        <a:rPr lang="ru-RU" dirty="0" smtClean="0"/>
                        <a:t>                         2</a:t>
                      </a:r>
                      <a:endParaRPr lang="ru-RU" dirty="0"/>
                    </a:p>
                  </a:txBody>
                  <a:tcPr/>
                </a:tc>
              </a:tr>
              <a:tr h="383234">
                <a:tc>
                  <a:txBody>
                    <a:bodyPr/>
                    <a:lstStyle/>
                    <a:p>
                      <a:r>
                        <a:rPr lang="ru-RU" dirty="0" smtClean="0"/>
                        <a:t>9.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8.14</a:t>
                      </a:r>
                      <a:r>
                        <a:rPr lang="ru-RU" dirty="0" smtClean="0"/>
                        <a:t>                            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6.47</a:t>
                      </a:r>
                      <a:r>
                        <a:rPr lang="ru-RU" dirty="0" smtClean="0"/>
                        <a:t>                            1</a:t>
                      </a:r>
                      <a:endParaRPr lang="ru-RU" dirty="0"/>
                    </a:p>
                  </a:txBody>
                  <a:tcPr/>
                </a:tc>
              </a:tr>
              <a:tr h="383234">
                <a:tc>
                  <a:txBody>
                    <a:bodyPr/>
                    <a:lstStyle/>
                    <a:p>
                      <a:r>
                        <a:rPr lang="ru-RU" dirty="0" smtClean="0"/>
                        <a:t>10.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r>
                        <a:rPr lang="ru-RU" dirty="0" smtClean="0"/>
                        <a:t>                                   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11.59</a:t>
                      </a:r>
                      <a:r>
                        <a:rPr lang="ru-RU" dirty="0" smtClean="0"/>
                        <a:t>                          3</a:t>
                      </a:r>
                      <a:endParaRPr lang="ru-RU" dirty="0"/>
                    </a:p>
                  </a:txBody>
                  <a:tcPr/>
                </a:tc>
              </a:tr>
              <a:tr h="383234">
                <a:tc>
                  <a:txBody>
                    <a:bodyPr/>
                    <a:lstStyle/>
                    <a:p>
                      <a:r>
                        <a:rPr lang="ru-RU" dirty="0" smtClean="0"/>
                        <a:t>11.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55.59</a:t>
                      </a:r>
                      <a:r>
                        <a:rPr lang="ru-RU" dirty="0" smtClean="0"/>
                        <a:t>                          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28.72</a:t>
                      </a:r>
                      <a:r>
                        <a:rPr lang="ru-RU" dirty="0" smtClean="0"/>
                        <a:t>                          2</a:t>
                      </a:r>
                      <a:endParaRPr lang="ru-RU" dirty="0"/>
                    </a:p>
                  </a:txBody>
                  <a:tcPr/>
                </a:tc>
              </a:tr>
              <a:tr h="383234">
                <a:tc>
                  <a:txBody>
                    <a:bodyPr/>
                    <a:lstStyle/>
                    <a:p>
                      <a:r>
                        <a:rPr lang="ru-RU" dirty="0" smtClean="0"/>
                        <a:t>Сум</a:t>
                      </a:r>
                      <a:r>
                        <a:rPr lang="ru-RU" baseline="0" dirty="0" smtClean="0"/>
                        <a:t>ма рангов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      27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      24</a:t>
                      </a:r>
                      <a:endParaRPr lang="ru-RU" dirty="0"/>
                    </a:p>
                  </a:txBody>
                  <a:tcPr/>
                </a:tc>
              </a:tr>
              <a:tr h="383234">
                <a:tc>
                  <a:txBody>
                    <a:bodyPr/>
                    <a:lstStyle/>
                    <a:p>
                      <a:r>
                        <a:rPr lang="ru-RU" dirty="0" smtClean="0"/>
                        <a:t>Типы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     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        3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496"/>
            <a:ext cx="8229600" cy="1143000"/>
          </a:xfrm>
        </p:spPr>
        <p:txBody>
          <a:bodyPr/>
          <a:lstStyle/>
          <a:p>
            <a:r>
              <a:rPr lang="ru-RU" dirty="0" smtClean="0"/>
              <a:t>Конец!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 contrast="12000"/>
          </a:blip>
          <a:srcRect/>
          <a:stretch>
            <a:fillRect l="-19000" r="-3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r>
              <a:rPr lang="ru-RU" sz="8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Самоа</a:t>
            </a:r>
            <a:endParaRPr lang="ru-RU" sz="8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 contrast="14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Самоа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ru-RU" sz="2400" dirty="0"/>
              <a:t>островное </a:t>
            </a:r>
            <a:r>
              <a:rPr lang="ru-RU" sz="2400" dirty="0" smtClean="0"/>
              <a:t>государство</a:t>
            </a:r>
            <a:r>
              <a:rPr lang="ru-RU" sz="2400" dirty="0"/>
              <a:t> в южной части </a:t>
            </a:r>
            <a:r>
              <a:rPr lang="ru-RU" sz="2400" dirty="0" smtClean="0"/>
              <a:t>Тихого океана, </a:t>
            </a:r>
            <a:r>
              <a:rPr lang="ru-RU" sz="2400" dirty="0"/>
              <a:t>занимающее западную часть </a:t>
            </a:r>
            <a:r>
              <a:rPr lang="ru-RU" sz="2400" dirty="0" smtClean="0"/>
              <a:t>одноимённого архипелага. </a:t>
            </a:r>
            <a:r>
              <a:rPr lang="ru-RU" sz="2400" dirty="0"/>
              <a:t>Предыдущие названия — Германское Самоа </a:t>
            </a:r>
            <a:r>
              <a:rPr lang="ru-RU" sz="2400" dirty="0" smtClean="0"/>
              <a:t>(1900—1914) </a:t>
            </a:r>
            <a:r>
              <a:rPr lang="ru-RU" sz="2400" dirty="0"/>
              <a:t>и Западное Самоа </a:t>
            </a:r>
            <a:r>
              <a:rPr lang="ru-RU" sz="2400" dirty="0" smtClean="0"/>
              <a:t>(1914 – 1917). </a:t>
            </a:r>
            <a:r>
              <a:rPr lang="ru-RU" sz="2400" dirty="0"/>
              <a:t>Было принято в Организацию Объединённых Наций 15 декабря 1976 года</a:t>
            </a:r>
            <a:r>
              <a:rPr lang="ru-RU" sz="2400" dirty="0" smtClean="0"/>
              <a:t>,</a:t>
            </a:r>
            <a:r>
              <a:rPr lang="ru-RU" sz="2400" dirty="0"/>
              <a:t> с 1970 года — член Содружества Наций.</a:t>
            </a:r>
          </a:p>
          <a:p>
            <a:r>
              <a:rPr lang="ru-RU" sz="2400" dirty="0"/>
              <a:t>Столица страны — город </a:t>
            </a:r>
            <a:r>
              <a:rPr lang="ru-RU" sz="2400" dirty="0" err="1"/>
              <a:t>Апиа</a:t>
            </a:r>
            <a:r>
              <a:rPr lang="ru-RU" sz="2400" dirty="0"/>
              <a:t> находится на острове </a:t>
            </a:r>
            <a:r>
              <a:rPr lang="ru-RU" sz="2400" dirty="0" err="1"/>
              <a:t>Уполу</a:t>
            </a:r>
            <a:r>
              <a:rPr lang="ru-RU" sz="2400" dirty="0"/>
              <a:t>, который является одним из двух наиболее крупных островов государства Самоа.</a:t>
            </a:r>
          </a:p>
          <a:p>
            <a:endParaRPr lang="ru-RU" dirty="0"/>
          </a:p>
        </p:txBody>
      </p:sp>
      <p:pic>
        <p:nvPicPr>
          <p:cNvPr id="2050" name="Picture 2" descr="D:\самоа\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14612" y="0"/>
            <a:ext cx="1028700" cy="1028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 contrast="26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Экономика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Преимущества: рост лёгкой промышленности привлекает иностранные фирмы, в основном японские. Быстрый рост благодаря улучшенной инфраструктуре для туризма и начала действия </a:t>
            </a:r>
            <a:r>
              <a:rPr lang="ru-RU" dirty="0" err="1" smtClean="0"/>
              <a:t>офшоров</a:t>
            </a:r>
            <a:r>
              <a:rPr lang="ru-RU" dirty="0" smtClean="0"/>
              <a:t> в сфере услуг. Сельское хозяйство в тропических условиях позволяет экспортировать в основном </a:t>
            </a:r>
            <a:r>
              <a:rPr lang="ru-RU" dirty="0" err="1" smtClean="0"/>
              <a:t>таро</a:t>
            </a:r>
            <a:r>
              <a:rPr lang="ru-RU" dirty="0" smtClean="0"/>
              <a:t>, кокосовое масло и молоко, какао и копру.</a:t>
            </a:r>
          </a:p>
          <a:p>
            <a:r>
              <a:rPr lang="ru-RU" dirty="0" smtClean="0"/>
              <a:t>Слабые стороны: циклоны затрудняют развитие. Нестабильные международные рынки копры и какао. Плохая транспортная система. Зависимость от иностранной помощи и переводов граждан, живущих за рубежом.</a:t>
            </a:r>
          </a:p>
          <a:p>
            <a:r>
              <a:rPr lang="ru-RU" dirty="0" smtClean="0"/>
              <a:t>Экономика Самоа традиционно зависит от гуманитарной помощи, частных переводов из зарубежных стран и экспорта продуктов сельского хозяйства. В сельском хозяйстве задействованы две трети рабочей силы страны, отрасль производит 90 % экспорта страны, включая кокосовый крем, кокосовое масло, </a:t>
            </a:r>
            <a:r>
              <a:rPr lang="ru-RU" dirty="0" err="1" smtClean="0"/>
              <a:t>нони</a:t>
            </a:r>
            <a:r>
              <a:rPr lang="ru-RU" dirty="0" smtClean="0"/>
              <a:t> (сок плода </a:t>
            </a:r>
            <a:r>
              <a:rPr lang="ru-RU" dirty="0" err="1" smtClean="0"/>
              <a:t>нони</a:t>
            </a:r>
            <a:r>
              <a:rPr lang="ru-RU" dirty="0" smtClean="0"/>
              <a:t>), бананы, копру и др.</a:t>
            </a:r>
          </a:p>
          <a:p>
            <a:r>
              <a:rPr lang="ru-RU" dirty="0" smtClean="0"/>
              <a:t>Валовой внутренний продукт (ВВП) (по паритету покупательной способности) страны в 2006 году составил $1,218 </a:t>
            </a:r>
            <a:r>
              <a:rPr lang="ru-RU" dirty="0" err="1" smtClean="0"/>
              <a:t>млрд</a:t>
            </a:r>
            <a:r>
              <a:rPr lang="ru-RU" dirty="0" smtClean="0"/>
              <a:t> долларов США. По данным 2004 года производственный сектор — главный компонент ВВП (58,4 %), далее следуют сектор услуг (30,2 %), сельское хозяйство (11,4 %). Работоспособное население Самоа оценивается в 90 000 человек.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Туризм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smtClean="0"/>
              <a:t>Туризм — развивающийся сектор, который в настоящее время составляет 25 % ВВП. Количество туристов увеличилось с 70 000 в1996 до 100 000 человек в 2005. Правительство Самоа объявило о снижении роли государства в регулировании финансового сектора и поощрении инвестиций. Обозреватели отмечают, что гибкость рынка труда — основа для возможностей экономического роста. Развитию туристического сектора чрезвычайно способствовали вложение инвестиций в строительство гостиничной инфраструктуры, политическая нестабильность в соседних странах и договорённость правительства с компанией Virgin Airlines о запуске регулярных пассажирских авиаперелётов.</a:t>
            </a:r>
          </a:p>
          <a:p>
            <a:r>
              <a:rPr lang="ru-RU" smtClean="0"/>
              <a:t>Среди основных объектов, посещаемых туристами:</a:t>
            </a:r>
          </a:p>
          <a:p>
            <a:r>
              <a:rPr lang="ru-RU" smtClean="0"/>
              <a:t>Апиа — среди достопримечательностей столицы Самоа посвящённая жертвам Второй мировой войны мемориальная башня, блошиный рынок и множество церквей;</a:t>
            </a:r>
          </a:p>
          <a:p>
            <a:r>
              <a:rPr lang="ru-RU" smtClean="0"/>
              <a:t>Музей Роберта Льюиса Стивенсона — дом писателя, расположенный в четырёх километрах от Апиа;</a:t>
            </a:r>
          </a:p>
          <a:p>
            <a:r>
              <a:rPr lang="ru-RU" smtClean="0"/>
              <a:t>Южный берег Уполу — пляжи Самоа: Матарева, Саламума и Аганоа, коралловые рифы Алеипата;</a:t>
            </a:r>
          </a:p>
          <a:p>
            <a:r>
              <a:rPr lang="ru-RU" smtClean="0"/>
              <a:t>Скала Папасеа — пятиметровый спуск с водопада в небольшое лесное озеро;</a:t>
            </a:r>
          </a:p>
          <a:p>
            <a:r>
              <a:rPr lang="ru-RU" smtClean="0"/>
              <a:t>Савайи — заповедники Тафуа и Фалеалупо, водопады Олемое, гейзеры Тага.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5" name="Picture 3" descr="D:\самоа\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D:\самоа\Tsunami4_899196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6449" y="1"/>
            <a:ext cx="9190449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D:\самоа\1225676967_boston-by-mister-dogg-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 contrast="62000"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Мадагаскар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 государство в западной части Индийского океана, на </a:t>
            </a:r>
            <a:r>
              <a:rPr lang="ru-RU" dirty="0" smtClean="0"/>
              <a:t>острове Мадагаскар</a:t>
            </a:r>
            <a:r>
              <a:rPr lang="ru-RU" dirty="0"/>
              <a:t> и прилегающих мелких островах у восточного побережья Африки. Площадь — 587 тыс. км², население — 20,7 </a:t>
            </a:r>
            <a:r>
              <a:rPr lang="ru-RU" dirty="0" err="1"/>
              <a:t>млн</a:t>
            </a:r>
            <a:r>
              <a:rPr lang="ru-RU" dirty="0"/>
              <a:t> чел. (2009 г.). Столица — Антананариву.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295</Words>
  <Application>Microsoft Office PowerPoint</Application>
  <PresentationFormat>Экран (4:3)</PresentationFormat>
  <Paragraphs>73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Многопризнаковая классификация Мадагаскара и Самоа.</vt:lpstr>
      <vt:lpstr>Слайд 2</vt:lpstr>
      <vt:lpstr>Самоа</vt:lpstr>
      <vt:lpstr>Экономика </vt:lpstr>
      <vt:lpstr>Туризм</vt:lpstr>
      <vt:lpstr>Слайд 6</vt:lpstr>
      <vt:lpstr>Слайд 7</vt:lpstr>
      <vt:lpstr>Слайд 8</vt:lpstr>
      <vt:lpstr>Мадагаскар</vt:lpstr>
      <vt:lpstr>Герб и вид из космоса</vt:lpstr>
      <vt:lpstr>Экономика</vt:lpstr>
      <vt:lpstr>Слайд 12</vt:lpstr>
      <vt:lpstr>Слайд 13</vt:lpstr>
      <vt:lpstr>Слайд 14</vt:lpstr>
      <vt:lpstr>Конец!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Zver</dc:creator>
  <cp:lastModifiedBy>Дьяченко Иван</cp:lastModifiedBy>
  <cp:revision>18</cp:revision>
  <dcterms:created xsi:type="dcterms:W3CDTF">2011-03-10T14:36:37Z</dcterms:created>
  <dcterms:modified xsi:type="dcterms:W3CDTF">2012-03-25T15:07:13Z</dcterms:modified>
</cp:coreProperties>
</file>